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2192000" cy="16256000"/>
  <p:notesSz cx="6858000" cy="98742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4660"/>
  </p:normalViewPr>
  <p:slideViewPr>
    <p:cSldViewPr snapToGrid="0">
      <p:cViewPr varScale="1">
        <p:scale>
          <a:sx n="38" d="100"/>
          <a:sy n="38" d="100"/>
        </p:scale>
        <p:origin x="594" y="78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3D864-0F4F-4C73-A339-F9EADC62735F}" type="datetimeFigureOut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45520-C6B1-4C87-91AA-A870E83D2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882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F0A98-121B-4391-8672-56FECB5A751E}" type="datetimeFigureOut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39938" y="741363"/>
            <a:ext cx="2778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691063"/>
            <a:ext cx="548640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8BD02-34C9-4BEF-B379-CCEA6995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705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0C18-7302-4A10-8C07-910A9D3F4249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75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40D4-00CB-4182-B371-3677EC1AFBFA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915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72EB-A071-417D-9A04-4D78323DC892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578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B896-A17A-49C4-A1F6-3C17A4C3DD64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4151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9C59-2F8A-47C2-9702-D96B2908B54E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086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6CCF-6ACD-45A9-BEB2-224D37F2DB5B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276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CBE6-0193-47CB-B697-B1A26149BE1D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417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9B08-5E80-4AC4-9A36-B66A1A9B3AB7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425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2D344-E83E-4D5F-944A-D8C5EF2619EE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30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663DB-58F0-423F-A186-CAF36D7FF703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E262-5AFE-4459-842A-E7DD9A4A66E5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59CC4-3D08-42F7-B160-4125CE7A733A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819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83889" y="889415"/>
            <a:ext cx="11945923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>
            <a:spAutoFit/>
          </a:bodyPr>
          <a:lstStyle>
            <a:defPPr>
              <a:defRPr lang="ja-JP"/>
            </a:defPPr>
            <a:lvl1pPr>
              <a:defRPr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面接において確認すべ</a:t>
            </a: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き</a:t>
            </a:r>
            <a:r>
              <a:rPr kumimoji="0" lang="ja-JP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素養</a:t>
            </a:r>
            <a:endParaRPr kumimoji="0" lang="ja-JP" altLang="en-US" sz="2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090570"/>
              </p:ext>
            </p:extLst>
          </p:nvPr>
        </p:nvGraphicFramePr>
        <p:xfrm>
          <a:off x="0" y="1782722"/>
          <a:ext cx="12113702" cy="4874776"/>
        </p:xfrm>
        <a:graphic>
          <a:graphicData uri="http://schemas.openxmlformats.org/drawingml/2006/table">
            <a:tbl>
              <a:tblPr/>
              <a:tblGrid>
                <a:gridCol w="580852"/>
                <a:gridCol w="2472574"/>
                <a:gridCol w="6019968"/>
                <a:gridCol w="3040308"/>
              </a:tblGrid>
              <a:tr h="230648">
                <a:tc rowSpan="4"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（ビジネス基礎）</a:t>
                      </a:r>
                      <a:endParaRPr lang="en-US" altLang="ja-JP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社会人としての基礎素養</a:t>
                      </a:r>
                      <a:endParaRPr lang="en-US" altLang="ja-JP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vert="eaVert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確認する素養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質問例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評価ポイント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</a:tr>
              <a:tr h="2119497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①やらなくてはいけないこと</a:t>
                      </a:r>
                      <a:endParaRPr lang="en-US" altLang="ja-JP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に対する感性と行動</a:t>
                      </a:r>
                      <a:endParaRPr lang="en-US" altLang="ja-JP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※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適応力・許容力・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セルフモチベート力の確認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>
                        <a:spcBef>
                          <a:spcPts val="600"/>
                        </a:spcBef>
                      </a:pP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●学業と学業外のバランスをどのように考え、どのような授業選択をしたのか教えてください。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400" b="1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</a:t>
                      </a:r>
                      <a:r>
                        <a:rPr lang="ja-JP" altLang="en-US" sz="1400" b="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受講するうちに興味が出てきた授業とその理由を教えて下さい。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●特に</a:t>
                      </a:r>
                      <a:r>
                        <a:rPr lang="ja-JP" altLang="en-US" sz="1400" b="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力を入れた授業とその理由を教えて下さい。</a:t>
                      </a:r>
                      <a:endParaRPr lang="ja-JP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1400" b="1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●したい訳ではないことでも</a:t>
                      </a:r>
                      <a:r>
                        <a:rPr lang="ja-JP" altLang="en-US" sz="14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必要性を感じる感性があるか</a:t>
                      </a:r>
                      <a:br>
                        <a:rPr lang="ja-JP" altLang="en-US" sz="14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</a:br>
                      <a:r>
                        <a:rPr lang="ja-JP" altLang="en-US" sz="14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</a:t>
                      </a:r>
                      <a:r>
                        <a:rPr lang="ja-JP" altLang="en-US" sz="1400" b="1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好ましくない環境においても</a:t>
                      </a:r>
                      <a:r>
                        <a:rPr lang="ja-JP" altLang="en-US" sz="140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適応しセルフモチベートできる力・許容できる力があるか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5752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kumimoji="1" lang="ja-JP" altLang="en-US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②物事の理解力</a:t>
                      </a:r>
                      <a:endParaRPr kumimoji="1" lang="en-US" altLang="ja-JP" sz="14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●授業Ａは</a:t>
                      </a:r>
                      <a:r>
                        <a:rPr lang="ja-JP" altLang="en-US" sz="1400" b="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どのような内容ですか？分かりやすく教えて下さい</a:t>
                      </a:r>
                      <a:endParaRPr lang="ja-JP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 rtl="0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●授業Ａと授業Ｂは何が違うのですか？要点だけ簡単に教えて下さい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kumimoji="1" lang="ja-JP" alt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●物事の要点が理解できているか・本質的な違いを挙げられるか</a:t>
                      </a:r>
                      <a:endParaRPr kumimoji="1" lang="en-US" altLang="ja-JP" sz="1400" u="none" strike="noStrike" kern="12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kumimoji="1" lang="ja-JP" alt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●相手に分かりやすく説明できるか</a:t>
                      </a: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49918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③日常的な会話の様子</a:t>
                      </a:r>
                      <a:endParaRPr lang="en-US" altLang="ja-JP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※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嘘をつきにくい状況下で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の話の内容と話し方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b="1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</a:t>
                      </a:r>
                      <a:r>
                        <a:rPr lang="ja-JP" altLang="en-US" sz="1400" b="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学生が話す内容と履修履歴表との間に違和感があれば確認</a:t>
                      </a:r>
                      <a:endParaRPr lang="ja-JP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</a:t>
                      </a:r>
                      <a:r>
                        <a:rPr lang="ja-JP" alt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同分野の</a:t>
                      </a:r>
                      <a:r>
                        <a:rPr lang="ja-JP" altLang="en-US" sz="1400" b="0" u="none" strike="noStrike" dirty="0" smtClean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授業で興味の持ち方に違いがある時等は、理由を確認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●会話の内容と実際の結果に違和感がないか</a:t>
                      </a:r>
                      <a:endParaRPr kumimoji="1" lang="en-US" altLang="ja-JP" sz="1400" u="none" strike="noStrike" kern="1200" dirty="0" smtClean="0">
                        <a:solidFill>
                          <a:schemeClr val="dk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kumimoji="1" lang="ja-JP" alt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●学業と学業外の話をする際、話し方に違いはないか</a:t>
                      </a: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673815"/>
              </p:ext>
            </p:extLst>
          </p:nvPr>
        </p:nvGraphicFramePr>
        <p:xfrm>
          <a:off x="0" y="7260644"/>
          <a:ext cx="12029812" cy="8542527"/>
        </p:xfrm>
        <a:graphic>
          <a:graphicData uri="http://schemas.openxmlformats.org/drawingml/2006/table">
            <a:tbl>
              <a:tblPr/>
              <a:tblGrid>
                <a:gridCol w="599824"/>
                <a:gridCol w="2797981"/>
                <a:gridCol w="5787779"/>
                <a:gridCol w="2844228"/>
              </a:tblGrid>
              <a:tr h="510879">
                <a:tc rowSpan="2"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（欲しい人物像）</a:t>
                      </a:r>
                      <a:endParaRPr lang="en-US" altLang="ja-JP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求める素養</a:t>
                      </a:r>
                      <a:endParaRPr lang="en-US" altLang="ja-JP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vert="eaVert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確認する素養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質問例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評価ポイント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</a:tr>
              <a:tr h="8031648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endParaRPr lang="en-US" altLang="ja-JP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>
                        <a:spcBef>
                          <a:spcPts val="600"/>
                        </a:spcBef>
                      </a:pP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609585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219170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82875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43833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3047924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657509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267093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876678" algn="l" defTabSz="1219170" rtl="0" eaLnBrk="1" latinLnBrk="0" hangingPunct="1">
                        <a:defRPr kumimoji="1" sz="24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998" marR="3998" marT="3998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220204" y="1415139"/>
            <a:ext cx="7686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6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はじめに、社会人として最低限必要と考えられる「基礎素養」を確認します。</a:t>
            </a:r>
            <a:r>
              <a:rPr lang="ja-JP" altLang="en-US" sz="9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endParaRPr lang="en-US" altLang="ja-JP" sz="9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0" y="6922090"/>
            <a:ext cx="6545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6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次に、欲しい人物像から考えられる「求める素養」を確認します。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9050" y="95250"/>
            <a:ext cx="1028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＜面接官用資料＞　履修履歴活用で</a:t>
            </a:r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｢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ビジネスの基礎力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｣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を確認する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　　　　　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～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｢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ビジネスの基礎力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｣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と欲しい人物像に分けて評価する例 ～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99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1384</TotalTime>
  <Words>287</Words>
  <Application>Microsoft Office PowerPoint</Application>
  <PresentationFormat>ユーザー設定</PresentationFormat>
  <Paragraphs>35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辻太一朗</dc:creator>
  <cp:lastModifiedBy>Yurika Hirosaki</cp:lastModifiedBy>
  <cp:revision>107</cp:revision>
  <dcterms:created xsi:type="dcterms:W3CDTF">2016-02-09T01:17:54Z</dcterms:created>
  <dcterms:modified xsi:type="dcterms:W3CDTF">2016-03-01T05:16:58Z</dcterms:modified>
</cp:coreProperties>
</file>