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84" r:id="rId1"/>
  </p:sldMasterIdLst>
  <p:notesMasterIdLst>
    <p:notesMasterId r:id="rId3"/>
  </p:notesMasterIdLst>
  <p:handoutMasterIdLst>
    <p:handoutMasterId r:id="rId4"/>
  </p:handoutMasterIdLst>
  <p:sldIdLst>
    <p:sldId id="274" r:id="rId2"/>
  </p:sldIdLst>
  <p:sldSz cx="12192000" cy="16256000"/>
  <p:notesSz cx="6858000" cy="987425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12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636" autoAdjust="0"/>
    <p:restoredTop sz="94660"/>
  </p:normalViewPr>
  <p:slideViewPr>
    <p:cSldViewPr snapToGrid="0">
      <p:cViewPr varScale="1">
        <p:scale>
          <a:sx n="38" d="100"/>
          <a:sy n="38" d="100"/>
        </p:scale>
        <p:origin x="1122" y="78"/>
      </p:cViewPr>
      <p:guideLst>
        <p:guide orient="horz" pos="512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83D864-0F4F-4C73-A339-F9EADC62735F}" type="datetimeFigureOut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2"/>
          </p:nvPr>
        </p:nvSpPr>
        <p:spPr>
          <a:xfrm>
            <a:off x="0" y="9378950"/>
            <a:ext cx="2971800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3"/>
          </p:nvPr>
        </p:nvSpPr>
        <p:spPr>
          <a:xfrm>
            <a:off x="3884613" y="9378950"/>
            <a:ext cx="2971800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1C45520-C6B1-4C87-91AA-A870E83D20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98828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F4F0A98-121B-4391-8672-56FECB5A751E}" type="datetimeFigureOut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039938" y="741363"/>
            <a:ext cx="2778125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691063"/>
            <a:ext cx="5486400" cy="44434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71800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9378950"/>
            <a:ext cx="2971800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18BD02-34C9-4BEF-B379-CCEA6995823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87056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660416"/>
            <a:ext cx="10363200" cy="5659496"/>
          </a:xfrm>
        </p:spPr>
        <p:txBody>
          <a:bodyPr anchor="b"/>
          <a:lstStyle>
            <a:lvl1pPr algn="ctr">
              <a:defRPr sz="8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8538164"/>
            <a:ext cx="9144000" cy="3924769"/>
          </a:xfrm>
        </p:spPr>
        <p:txBody>
          <a:bodyPr/>
          <a:lstStyle>
            <a:lvl1pPr marL="0" indent="0" algn="ctr">
              <a:buNone/>
              <a:defRPr sz="3200"/>
            </a:lvl1pPr>
            <a:lvl2pPr marL="609585" indent="0" algn="ctr">
              <a:buNone/>
              <a:defRPr sz="2667"/>
            </a:lvl2pPr>
            <a:lvl3pPr marL="1219170" indent="0" algn="ctr">
              <a:buNone/>
              <a:defRPr sz="2400"/>
            </a:lvl3pPr>
            <a:lvl4pPr marL="1828754" indent="0" algn="ctr">
              <a:buNone/>
              <a:defRPr sz="2133"/>
            </a:lvl4pPr>
            <a:lvl5pPr marL="2438339" indent="0" algn="ctr">
              <a:buNone/>
              <a:defRPr sz="2133"/>
            </a:lvl5pPr>
            <a:lvl6pPr marL="3047924" indent="0" algn="ctr">
              <a:buNone/>
              <a:defRPr sz="2133"/>
            </a:lvl6pPr>
            <a:lvl7pPr marL="3657509" indent="0" algn="ctr">
              <a:buNone/>
              <a:defRPr sz="2133"/>
            </a:lvl7pPr>
            <a:lvl8pPr marL="4267093" indent="0" algn="ctr">
              <a:buNone/>
              <a:defRPr sz="2133"/>
            </a:lvl8pPr>
            <a:lvl9pPr marL="4876678" indent="0" algn="ctr">
              <a:buNone/>
              <a:defRPr sz="2133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0C18-7302-4A10-8C07-910A9D3F4249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27516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E740D4-00CB-4182-B371-3677EC1AFBFA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79152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865481"/>
            <a:ext cx="2628900" cy="13776209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865481"/>
            <a:ext cx="7734300" cy="13776209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972EB-A071-417D-9A04-4D78323DC892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57871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B896-A17A-49C4-A1F6-3C17A4C3DD64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4151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4052716"/>
            <a:ext cx="10515600" cy="6762043"/>
          </a:xfrm>
        </p:spPr>
        <p:txBody>
          <a:bodyPr anchor="b"/>
          <a:lstStyle>
            <a:lvl1pPr>
              <a:defRPr sz="8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10878731"/>
            <a:ext cx="10515600" cy="3555999"/>
          </a:xfrm>
        </p:spPr>
        <p:txBody>
          <a:bodyPr/>
          <a:lstStyle>
            <a:lvl1pPr marL="0" indent="0">
              <a:buNone/>
              <a:defRPr sz="3200">
                <a:solidFill>
                  <a:schemeClr val="tx1"/>
                </a:solidFill>
              </a:defRPr>
            </a:lvl1pPr>
            <a:lvl2pPr marL="609585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739C59-2F8A-47C2-9702-D96B2908B54E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08644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4327407"/>
            <a:ext cx="5181600" cy="103142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4327407"/>
            <a:ext cx="5181600" cy="103142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96CCF-6ACD-45A9-BEB2-224D37F2DB5B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02760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865485"/>
            <a:ext cx="10515600" cy="314207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3984979"/>
            <a:ext cx="5157787" cy="195297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5937956"/>
            <a:ext cx="5157787" cy="87338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3984979"/>
            <a:ext cx="5183188" cy="195297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5937956"/>
            <a:ext cx="5183188" cy="87338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3ECBE6-0193-47CB-B697-B1A26149BE1D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44179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9B08-5E80-4AC4-9A36-B66A1A9B3AB7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54256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E2D344-E83E-4D5F-944A-D8C5EF2619EE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83040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1083733"/>
            <a:ext cx="3932237" cy="3793067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2340567"/>
            <a:ext cx="6172200" cy="11552296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76800"/>
            <a:ext cx="3932237" cy="9034875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C663DB-58F0-423F-A186-CAF36D7FF703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47471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1083733"/>
            <a:ext cx="3932237" cy="3793067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2340567"/>
            <a:ext cx="6172200" cy="11552296"/>
          </a:xfrm>
        </p:spPr>
        <p:txBody>
          <a:bodyPr anchor="t"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76800"/>
            <a:ext cx="3932237" cy="9034875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6E262-5AFE-4459-842A-E7DD9A4A66E5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0602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865485"/>
            <a:ext cx="10515600" cy="31420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4327407"/>
            <a:ext cx="10515600" cy="103142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15066908"/>
            <a:ext cx="2743200" cy="865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559CC4-3D08-42F7-B160-4125CE7A733A}" type="datetime1">
              <a:rPr kumimoji="1" lang="ja-JP" altLang="en-US" smtClean="0"/>
              <a:pPr/>
              <a:t>2016/3/1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15066908"/>
            <a:ext cx="4114800" cy="865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15066908"/>
            <a:ext cx="2743200" cy="865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342A29-D444-49C4-A632-DC761F9B888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78194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hf hdr="0" ftr="0" dt="0"/>
  <p:txStyles>
    <p:titleStyle>
      <a:lvl1pPr algn="l" defTabSz="1219170" rtl="0" eaLnBrk="1" latinLnBrk="0" hangingPunct="1">
        <a:lnSpc>
          <a:spcPct val="90000"/>
        </a:lnSpc>
        <a:spcBef>
          <a:spcPct val="0"/>
        </a:spcBef>
        <a:buNone/>
        <a:defRPr kumimoji="1"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92" indent="-304792" algn="l" defTabSz="1219170" rtl="0" eaLnBrk="1" latinLnBrk="0" hangingPunct="1">
        <a:lnSpc>
          <a:spcPct val="90000"/>
        </a:lnSpc>
        <a:spcBef>
          <a:spcPts val="1333"/>
        </a:spcBef>
        <a:buFont typeface="Arial" panose="020B0604020202020204" pitchFamily="34" charset="0"/>
        <a:buChar char="•"/>
        <a:defRPr kumimoji="1" sz="3733" kern="1200">
          <a:solidFill>
            <a:schemeClr val="tx1"/>
          </a:solidFill>
          <a:latin typeface="+mn-lt"/>
          <a:ea typeface="+mn-ea"/>
          <a:cs typeface="+mn-cs"/>
        </a:defRPr>
      </a:lvl1pPr>
      <a:lvl2pPr marL="91437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kumimoji="1" sz="2667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0" y="38100"/>
            <a:ext cx="899477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＜</a:t>
            </a:r>
            <a:r>
              <a:rPr kumimoji="1"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面接官用</a:t>
            </a:r>
            <a:r>
              <a:rPr kumimoji="1"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資料＞</a:t>
            </a:r>
            <a:r>
              <a:rPr kumimoji="1"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</a:t>
            </a:r>
            <a:r>
              <a:rPr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履修履歴活用で</a:t>
            </a:r>
            <a:r>
              <a:rPr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｢</a:t>
            </a:r>
            <a:r>
              <a:rPr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欲しい人物像</a:t>
            </a:r>
            <a:r>
              <a:rPr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｣</a:t>
            </a:r>
            <a:r>
              <a:rPr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の確認の幅を広げる</a:t>
            </a:r>
            <a:endParaRPr lang="en-US" altLang="ja-JP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</a:t>
            </a:r>
            <a:r>
              <a:rPr kumimoji="1"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　　　　　　　</a:t>
            </a:r>
            <a:r>
              <a:rPr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～ </a:t>
            </a:r>
            <a:r>
              <a:rPr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｢</a:t>
            </a:r>
            <a:r>
              <a:rPr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欲しい</a:t>
            </a:r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人物像」の要素を学業と学業外に分けて評価する</a:t>
            </a:r>
            <a:r>
              <a:rPr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例 ～</a:t>
            </a:r>
            <a:endParaRPr lang="ja-JP" altLang="en-US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4882181"/>
              </p:ext>
            </p:extLst>
          </p:nvPr>
        </p:nvGraphicFramePr>
        <p:xfrm>
          <a:off x="25400" y="9745697"/>
          <a:ext cx="12119046" cy="6166204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2984904"/>
                <a:gridCol w="1557556"/>
                <a:gridCol w="1460208"/>
                <a:gridCol w="6116378"/>
              </a:tblGrid>
              <a:tr h="47442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 smtClean="0"/>
                        <a:t>評価要素例</a:t>
                      </a:r>
                      <a:endParaRPr kumimoji="1" lang="ja-JP" alt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 smtClean="0"/>
                        <a:t>課外活動</a:t>
                      </a:r>
                      <a:endParaRPr kumimoji="1" lang="ja-JP" alt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 smtClean="0"/>
                        <a:t>学業</a:t>
                      </a:r>
                      <a:endParaRPr kumimoji="1" lang="ja-JP" alt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 smtClean="0"/>
                        <a:t>学業での質問例</a:t>
                      </a:r>
                      <a:endParaRPr kumimoji="1" lang="ja-JP" altLang="en-US" sz="2000" dirty="0"/>
                    </a:p>
                  </a:txBody>
                  <a:tcPr/>
                </a:tc>
              </a:tr>
              <a:tr h="94707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 smtClean="0">
                          <a:effectLst/>
                        </a:rPr>
                        <a:t>責任感・セルフコントロール</a:t>
                      </a:r>
                      <a:endParaRPr lang="ja-JP" altLang="en-US" sz="2000" b="1" i="0" u="none" strike="noStrike" dirty="0">
                        <a:solidFill>
                          <a:srgbClr val="1F497D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△</a:t>
                      </a:r>
                      <a:endParaRPr lang="ja-JP" altLang="en-US" sz="3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○</a:t>
                      </a:r>
                      <a:endParaRPr lang="ja-JP" altLang="en-US" sz="3200" b="1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 smtClean="0">
                          <a:effectLst/>
                        </a:rPr>
                        <a:t>力</a:t>
                      </a:r>
                      <a:r>
                        <a:rPr lang="ja-JP" altLang="en-US" sz="2000" u="none" strike="noStrike" dirty="0">
                          <a:effectLst/>
                        </a:rPr>
                        <a:t>を入れた授業は？　</a:t>
                      </a:r>
                      <a:r>
                        <a:rPr lang="ja-JP" altLang="en-US" sz="2000" u="none" strike="noStrike" dirty="0" smtClean="0">
                          <a:effectLst/>
                        </a:rPr>
                        <a:t>具体的にどんな努力をしたのか？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8734" marR="8734" marT="8734" marB="0" anchor="ctr"/>
                </a:tc>
              </a:tr>
              <a:tr h="94707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 smtClean="0">
                          <a:effectLst/>
                        </a:rPr>
                        <a:t>適応力・許容力</a:t>
                      </a:r>
                      <a:endParaRPr lang="ja-JP" altLang="en-US" sz="2000" b="1" i="0" u="none" strike="noStrike" dirty="0">
                        <a:solidFill>
                          <a:srgbClr val="1F497D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△</a:t>
                      </a:r>
                      <a:endParaRPr lang="ja-JP" altLang="en-US" sz="3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○</a:t>
                      </a:r>
                      <a:endParaRPr lang="ja-JP" altLang="en-US" sz="3200" b="1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 smtClean="0">
                          <a:effectLst/>
                        </a:rPr>
                        <a:t>出席しているうちに興味の出た授業は？興味を持つためにしたこと？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8734" marR="8734" marT="8734" marB="0" anchor="ctr"/>
                </a:tc>
              </a:tr>
              <a:tr h="94707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>
                          <a:effectLst/>
                        </a:rPr>
                        <a:t>協調性</a:t>
                      </a:r>
                      <a:endParaRPr lang="ja-JP" altLang="en-US" sz="2000" b="1" i="0" u="none" strike="noStrike" dirty="0">
                        <a:solidFill>
                          <a:srgbClr val="1F497D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○</a:t>
                      </a:r>
                      <a:endParaRPr lang="ja-JP" altLang="en-US" sz="3200" b="1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△</a:t>
                      </a:r>
                      <a:endParaRPr lang="ja-JP" altLang="en-US" sz="3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 smtClean="0">
                          <a:effectLst/>
                        </a:rPr>
                        <a:t>グループワークのあった授業ではどんな役割を担っていた？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</a:tr>
              <a:tr h="9564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 smtClean="0">
                          <a:effectLst/>
                        </a:rPr>
                        <a:t>主体性・積極性</a:t>
                      </a:r>
                      <a:endParaRPr lang="ja-JP" altLang="en-US" sz="2000" b="1" i="0" u="none" strike="noStrike" dirty="0">
                        <a:solidFill>
                          <a:srgbClr val="1F497D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○</a:t>
                      </a:r>
                      <a:endParaRPr lang="ja-JP" altLang="en-US" sz="3200" b="1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△</a:t>
                      </a:r>
                      <a:endParaRPr lang="ja-JP" altLang="en-US" sz="3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 smtClean="0">
                          <a:effectLst/>
                        </a:rPr>
                        <a:t>グループワークのある授業などで</a:t>
                      </a:r>
                      <a:r>
                        <a:rPr lang="ja-JP" altLang="en-US" sz="2000" u="none" strike="noStrike" dirty="0">
                          <a:effectLst/>
                        </a:rPr>
                        <a:t>、リーダーシップを発揮して意思決定したと思えることは？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8734" marR="8734" marT="8734" marB="0" anchor="ctr"/>
                </a:tc>
              </a:tr>
              <a:tr h="94707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>
                          <a:effectLst/>
                        </a:rPr>
                        <a:t>ストレス耐性</a:t>
                      </a:r>
                      <a:endParaRPr lang="ja-JP" altLang="en-US" sz="2000" b="1" i="0" u="none" strike="noStrike" dirty="0">
                        <a:solidFill>
                          <a:srgbClr val="1F497D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△</a:t>
                      </a:r>
                      <a:endParaRPr lang="ja-JP" altLang="en-US" sz="32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○</a:t>
                      </a:r>
                      <a:endParaRPr lang="ja-JP" altLang="en-US" sz="3200" b="1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 smtClean="0">
                          <a:effectLst/>
                        </a:rPr>
                        <a:t>学業</a:t>
                      </a:r>
                      <a:r>
                        <a:rPr lang="ja-JP" altLang="en-US" sz="2000" u="none" strike="noStrike" dirty="0">
                          <a:effectLst/>
                        </a:rPr>
                        <a:t>において、</a:t>
                      </a:r>
                      <a:r>
                        <a:rPr lang="ja-JP" altLang="en-US" sz="2000" u="none" strike="noStrike" dirty="0" smtClean="0">
                          <a:effectLst/>
                        </a:rPr>
                        <a:t>自らストレス耐性の高さを感じた</a:t>
                      </a:r>
                      <a:r>
                        <a:rPr lang="ja-JP" altLang="en-US" sz="2000" u="none" strike="noStrike" dirty="0">
                          <a:effectLst/>
                        </a:rPr>
                        <a:t>ことは？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8734" marR="8734" marT="8734" marB="0" anchor="ctr"/>
                </a:tc>
              </a:tr>
              <a:tr h="94707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 smtClean="0">
                          <a:effectLst/>
                          <a:latin typeface="+mj-ea"/>
                          <a:ea typeface="+mj-ea"/>
                        </a:rPr>
                        <a:t>コミュニケーション能力</a:t>
                      </a:r>
                      <a:endParaRPr lang="zh-TW" altLang="en-US" sz="2000" b="1" i="0" u="none" strike="noStrike" dirty="0">
                        <a:solidFill>
                          <a:srgbClr val="1F497D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○</a:t>
                      </a:r>
                      <a:endParaRPr lang="ja-JP" altLang="en-US" sz="3200" b="1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3200" u="none" strike="noStrike" dirty="0">
                          <a:effectLst/>
                        </a:rPr>
                        <a:t>○</a:t>
                      </a:r>
                      <a:endParaRPr lang="ja-JP" altLang="en-US" sz="3200" b="1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2000" u="none" strike="noStrike" dirty="0" smtClean="0">
                          <a:effectLst/>
                        </a:rPr>
                        <a:t>（特定の授業について）どんな内容か説明してみて</a:t>
                      </a:r>
                      <a:endParaRPr lang="ja-JP" altLang="en-US" sz="2000" b="0" i="0" u="none" strike="noStrike" dirty="0" smtClean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テキスト ボックス 5"/>
          <p:cNvSpPr txBox="1"/>
          <p:nvPr/>
        </p:nvSpPr>
        <p:spPr>
          <a:xfrm>
            <a:off x="-47554" y="9141326"/>
            <a:ext cx="899962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＜評価要素の確認しやすさ　及び　学業における質問例＞</a:t>
            </a:r>
            <a:endParaRPr kumimoji="1" lang="ja-JP" altLang="en-US" sz="24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5400" y="982906"/>
            <a:ext cx="12144308" cy="646331"/>
          </a:xfrm>
          <a:prstGeom prst="rect">
            <a:avLst/>
          </a:prstGeom>
          <a:solidFill>
            <a:schemeClr val="accent1"/>
          </a:solidFill>
        </p:spPr>
        <p:txBody>
          <a:bodyPr wrap="square" rtlCol="0">
            <a:spAutoFit/>
          </a:bodyPr>
          <a:lstStyle/>
          <a:p>
            <a:pPr algn="ctr"/>
            <a:r>
              <a:rPr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学生の行動場面と評価要素の確認しやすさ</a:t>
            </a:r>
            <a:endParaRPr lang="en-US" altLang="ja-JP" sz="36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2" name="右矢印 21"/>
          <p:cNvSpPr/>
          <p:nvPr/>
        </p:nvSpPr>
        <p:spPr>
          <a:xfrm rot="5400000">
            <a:off x="8649874" y="2845303"/>
            <a:ext cx="576064" cy="1621647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7532583" y="4253320"/>
            <a:ext cx="3600400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課外活動　　</a:t>
            </a:r>
            <a:r>
              <a:rPr kumimoji="1" lang="ja-JP" altLang="en-US" sz="24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と　</a:t>
            </a:r>
            <a:r>
              <a:rPr kumimoji="1"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学業　　</a:t>
            </a:r>
            <a:endParaRPr kumimoji="1" lang="en-US" altLang="ja-JP" sz="2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>
              <a:spcBef>
                <a:spcPts val="600"/>
              </a:spcBef>
            </a:pPr>
            <a:r>
              <a:rPr kumimoji="1" lang="ja-JP" altLang="en-US" sz="2400" u="sng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両方のことを聞く方が</a:t>
            </a:r>
            <a:endParaRPr kumimoji="1" lang="en-US" altLang="ja-JP" sz="2400" u="sng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>
              <a:spcBef>
                <a:spcPts val="600"/>
              </a:spcBef>
            </a:pPr>
            <a:r>
              <a:rPr kumimoji="1" lang="ja-JP" altLang="en-US" sz="2400" u="sng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確認しやすい</a:t>
            </a:r>
            <a:endParaRPr kumimoji="1" lang="ja-JP" altLang="en-US" sz="2400" u="sng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4" name="角丸四角形 23"/>
          <p:cNvSpPr/>
          <p:nvPr/>
        </p:nvSpPr>
        <p:spPr>
          <a:xfrm>
            <a:off x="5870838" y="2167755"/>
            <a:ext cx="2778407" cy="877926"/>
          </a:xfrm>
          <a:prstGeom prst="roundRect">
            <a:avLst/>
          </a:prstGeom>
          <a:noFill/>
          <a:ln w="127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取り組む</a:t>
            </a:r>
            <a:r>
              <a:rPr lang="ja-JP" altLang="en-US" sz="24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背景</a:t>
            </a:r>
            <a:endParaRPr lang="en-US" altLang="ja-JP" sz="2400" b="1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4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が異なる</a:t>
            </a:r>
            <a:endParaRPr lang="ja-JP" altLang="en-US" sz="24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9254889" y="2177312"/>
            <a:ext cx="2832159" cy="868368"/>
          </a:xfrm>
          <a:prstGeom prst="roundRect">
            <a:avLst/>
          </a:prstGeom>
          <a:noFill/>
          <a:ln w="127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ja-JP" altLang="en-US" sz="24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行動に表れやすい</a:t>
            </a:r>
            <a:endParaRPr lang="en-US" altLang="ja-JP" sz="2400" b="1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4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資質</a:t>
            </a:r>
            <a:r>
              <a:rPr lang="ja-JP" altLang="en-US" sz="2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も</a:t>
            </a:r>
            <a:r>
              <a:rPr lang="ja-JP" altLang="en-US" sz="24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異なる</a:t>
            </a:r>
            <a:endParaRPr lang="ja-JP" altLang="en-US" sz="24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6" name="等号 25"/>
          <p:cNvSpPr/>
          <p:nvPr/>
        </p:nvSpPr>
        <p:spPr>
          <a:xfrm>
            <a:off x="8798526" y="2506336"/>
            <a:ext cx="307082" cy="350657"/>
          </a:xfrm>
          <a:prstGeom prst="mathEqual">
            <a:avLst>
              <a:gd name="adj1" fmla="val 4394"/>
              <a:gd name="adj2" fmla="val 16976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800">
              <a:solidFill>
                <a:schemeClr val="tx1"/>
              </a:solidFill>
            </a:endParaRPr>
          </a:p>
        </p:txBody>
      </p:sp>
      <p:sp>
        <p:nvSpPr>
          <p:cNvPr id="27" name="角丸四角形 26"/>
          <p:cNvSpPr/>
          <p:nvPr/>
        </p:nvSpPr>
        <p:spPr>
          <a:xfrm>
            <a:off x="7337846" y="4100422"/>
            <a:ext cx="4287111" cy="1714147"/>
          </a:xfrm>
          <a:prstGeom prst="roundRect">
            <a:avLst>
              <a:gd name="adj" fmla="val 12870"/>
            </a:avLst>
          </a:prstGeom>
          <a:noFill/>
          <a:ln w="1905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Rectangle 14"/>
          <p:cNvSpPr>
            <a:spLocks noChangeArrowheads="1"/>
          </p:cNvSpPr>
          <p:nvPr/>
        </p:nvSpPr>
        <p:spPr bwMode="auto">
          <a:xfrm>
            <a:off x="-21053" y="1999345"/>
            <a:ext cx="540701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itchFamily="34" charset="0"/>
                <a:ea typeface="ＭＳ Ｐゴシック" pitchFamily="50" charset="-128"/>
                <a:cs typeface="ＭＳ Ｐゴシック" pitchFamily="50" charset="-128"/>
              </a:defRPr>
            </a:lvl1pPr>
            <a:lvl2pPr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itchFamily="34" charset="0"/>
                <a:ea typeface="ＭＳ Ｐゴシック" pitchFamily="50" charset="-128"/>
                <a:cs typeface="ＭＳ Ｐゴシック" pitchFamily="50" charset="-128"/>
              </a:defRPr>
            </a:lvl2pPr>
            <a:lvl3pPr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itchFamily="34" charset="0"/>
                <a:ea typeface="ＭＳ Ｐゴシック" pitchFamily="50" charset="-128"/>
                <a:cs typeface="ＭＳ Ｐゴシック" pitchFamily="50" charset="-128"/>
              </a:defRPr>
            </a:lvl3pPr>
            <a:lvl4pPr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itchFamily="34" charset="0"/>
                <a:ea typeface="ＭＳ Ｐゴシック" pitchFamily="50" charset="-128"/>
                <a:cs typeface="ＭＳ Ｐゴシック" pitchFamily="50" charset="-128"/>
              </a:defRPr>
            </a:lvl4pPr>
            <a:lvl5pPr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itchFamily="34" charset="0"/>
                <a:ea typeface="ＭＳ Ｐゴシック" pitchFamily="50" charset="-128"/>
                <a:cs typeface="ＭＳ Ｐゴシック" pitchFamily="50" charset="-128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itchFamily="34" charset="0"/>
                <a:ea typeface="ＭＳ Ｐゴシック" pitchFamily="50" charset="-128"/>
                <a:cs typeface="ＭＳ Ｐゴシック" pitchFamily="50" charset="-128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itchFamily="34" charset="0"/>
                <a:ea typeface="ＭＳ Ｐゴシック" pitchFamily="50" charset="-128"/>
                <a:cs typeface="ＭＳ Ｐゴシック" pitchFamily="50" charset="-128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itchFamily="34" charset="0"/>
                <a:ea typeface="ＭＳ Ｐゴシック" pitchFamily="50" charset="-128"/>
                <a:cs typeface="ＭＳ Ｐゴシック" pitchFamily="50" charset="-128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itchFamily="34" charset="0"/>
                <a:ea typeface="ＭＳ Ｐゴシック" pitchFamily="50" charset="-128"/>
                <a:cs typeface="ＭＳ Ｐゴシック" pitchFamily="50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200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itchFamily="50" charset="-128"/>
                <a:ea typeface="メイリオ" pitchFamily="50" charset="-128"/>
                <a:cs typeface="ＭＳ Ｐゴシック" pitchFamily="50" charset="-128"/>
              </a:rPr>
              <a:t>＜学生の行動場面とモチベーションの関係図＞</a:t>
            </a:r>
            <a:endParaRPr kumimoji="1" lang="en-US" altLang="ja-JP" sz="200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メイリオ" pitchFamily="50" charset="-128"/>
              <a:ea typeface="メイリオ" pitchFamily="50" charset="-128"/>
              <a:cs typeface="ＭＳ Ｐゴシック" pitchFamily="50" charset="-128"/>
            </a:endParaRPr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-21053" y="3197185"/>
            <a:ext cx="8240829" cy="5054078"/>
          </a:xfrm>
          <a:prstGeom prst="rect">
            <a:avLst/>
          </a:prstGeom>
        </p:spPr>
      </p:pic>
      <p:cxnSp>
        <p:nvCxnSpPr>
          <p:cNvPr id="36" name="直線矢印コネクタ 35"/>
          <p:cNvCxnSpPr>
            <a:stCxn id="24" idx="1"/>
          </p:cNvCxnSpPr>
          <p:nvPr/>
        </p:nvCxnSpPr>
        <p:spPr>
          <a:xfrm flipH="1">
            <a:off x="3842391" y="2606718"/>
            <a:ext cx="2028447" cy="1493704"/>
          </a:xfrm>
          <a:prstGeom prst="straightConnector1">
            <a:avLst/>
          </a:prstGeom>
          <a:ln w="50800">
            <a:solidFill>
              <a:srgbClr val="FFC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矢印コネクタ 36"/>
          <p:cNvCxnSpPr>
            <a:stCxn id="24" idx="1"/>
          </p:cNvCxnSpPr>
          <p:nvPr/>
        </p:nvCxnSpPr>
        <p:spPr>
          <a:xfrm flipH="1">
            <a:off x="5385965" y="2606718"/>
            <a:ext cx="484873" cy="2127003"/>
          </a:xfrm>
          <a:prstGeom prst="straightConnector1">
            <a:avLst/>
          </a:prstGeom>
          <a:ln w="50800">
            <a:solidFill>
              <a:srgbClr val="FFC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07338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1378</TotalTime>
  <Words>161</Words>
  <Application>Microsoft Office PowerPoint</Application>
  <PresentationFormat>ユーザー設定</PresentationFormat>
  <Paragraphs>40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新細明體</vt:lpstr>
      <vt:lpstr>メイリオ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辻太一朗</dc:creator>
  <cp:lastModifiedBy>Yurika Hirosaki</cp:lastModifiedBy>
  <cp:revision>106</cp:revision>
  <dcterms:created xsi:type="dcterms:W3CDTF">2016-02-09T01:17:54Z</dcterms:created>
  <dcterms:modified xsi:type="dcterms:W3CDTF">2016-03-01T05:16:56Z</dcterms:modified>
</cp:coreProperties>
</file>

<file path=docProps/thumbnail.jpeg>
</file>